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341" r:id="rId2"/>
    <p:sldId id="557" r:id="rId3"/>
    <p:sldId id="559" r:id="rId4"/>
    <p:sldId id="560" r:id="rId5"/>
    <p:sldId id="561" r:id="rId6"/>
    <p:sldId id="562" r:id="rId7"/>
    <p:sldId id="544" r:id="rId8"/>
    <p:sldId id="541" r:id="rId9"/>
  </p:sldIdLst>
  <p:sldSz cx="9144000" cy="6858000" type="screen4x3"/>
  <p:notesSz cx="6858000" cy="9144000"/>
  <p:defaultTextStyle>
    <a:defPPr>
      <a:defRPr lang="bg-BG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00CC99"/>
    <a:srgbClr val="ECFBFE"/>
    <a:srgbClr val="3333FF"/>
    <a:srgbClr val="FF0000"/>
    <a:srgbClr val="00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72" autoAdjust="0"/>
    <p:restoredTop sz="94711" autoAdjust="0"/>
  </p:normalViewPr>
  <p:slideViewPr>
    <p:cSldViewPr>
      <p:cViewPr>
        <p:scale>
          <a:sx n="50" d="100"/>
          <a:sy n="50" d="100"/>
        </p:scale>
        <p:origin x="-797" y="-1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bg-BG" noProof="0"/>
              <a:t>Click to edit Master text styles</a:t>
            </a:r>
          </a:p>
          <a:p>
            <a:pPr lvl="1"/>
            <a:r>
              <a:rPr lang="bg-BG" noProof="0"/>
              <a:t>Second level</a:t>
            </a:r>
          </a:p>
          <a:p>
            <a:pPr lvl="2"/>
            <a:r>
              <a:rPr lang="bg-BG" noProof="0"/>
              <a:t>Third level</a:t>
            </a:r>
          </a:p>
          <a:p>
            <a:pPr lvl="3"/>
            <a:r>
              <a:rPr lang="bg-BG" noProof="0"/>
              <a:t>Fourth level</a:t>
            </a:r>
          </a:p>
          <a:p>
            <a:pPr lvl="4"/>
            <a:r>
              <a:rPr lang="bg-BG" noProof="0"/>
              <a:t>Fifth level</a:t>
            </a:r>
          </a:p>
        </p:txBody>
      </p:sp>
      <p:sp>
        <p:nvSpPr>
          <p:cNvPr id="522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522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1874E41-1B79-43D8-B1C9-533DB6057395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bg-BG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7E654E-CB83-4748-AB60-252664CB9D40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798025-CBA5-499F-996E-006A3930E0D7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C7BCDD-DBCC-4FB8-B135-D98A2E65E9B0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bg-BG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A81BB9-D2AB-410B-A2D9-0F38A3FEE1AF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246D61-3B26-4F66-BC3A-E9986B31DCBA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D5E94C-98B9-4569-8562-54804D2105BD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CE15DA-47DE-44D3-99A5-5A0F7921B688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5D2526-7350-482E-BCD0-55A61158A543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B5F104-FE15-44B4-A5DE-62D9D23B0D99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912C51-D1FA-4A1A-8506-4E7D2229AAA4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549DBC-AA77-40BB-A594-9652515D70EB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bg-BG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E90114-7285-4423-94FB-B82F85B3F322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bg-BG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bg-BG" smtClean="0"/>
              <a:t>Click to edit Master text styles</a:t>
            </a:r>
          </a:p>
          <a:p>
            <a:pPr lvl="1"/>
            <a:r>
              <a:rPr lang="bg-BG" smtClean="0"/>
              <a:t>Second level</a:t>
            </a:r>
          </a:p>
          <a:p>
            <a:pPr lvl="2"/>
            <a:r>
              <a:rPr lang="bg-BG" smtClean="0"/>
              <a:t>Third level</a:t>
            </a:r>
          </a:p>
          <a:p>
            <a:pPr lvl="3"/>
            <a:r>
              <a:rPr lang="bg-BG" smtClean="0"/>
              <a:t>Fourth level</a:t>
            </a:r>
          </a:p>
          <a:p>
            <a:pPr lvl="4"/>
            <a:r>
              <a:rPr lang="bg-BG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E68D3DE-C139-4C10-B17C-6D3DC0061324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  <p:sldLayoutId id="214748364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39750" y="836613"/>
            <a:ext cx="7918450" cy="2663825"/>
          </a:xfrm>
        </p:spPr>
        <p:txBody>
          <a:bodyPr/>
          <a:lstStyle/>
          <a:p>
            <a:r>
              <a:rPr lang="en-US" sz="3600" smtClean="0"/>
              <a:t/>
            </a:r>
            <a:br>
              <a:rPr lang="en-US" sz="3600" smtClean="0"/>
            </a:br>
            <a:r>
              <a:rPr lang="en-US" smtClean="0"/>
              <a:t/>
            </a:r>
            <a:br>
              <a:rPr lang="en-US" smtClean="0"/>
            </a:br>
            <a:endParaRPr lang="bg-BG" smtClean="0"/>
          </a:p>
        </p:txBody>
      </p:sp>
      <p:sp>
        <p:nvSpPr>
          <p:cNvPr id="15362" name="Rectangle 6"/>
          <p:cNvSpPr>
            <a:spLocks noChangeArrowheads="1"/>
          </p:cNvSpPr>
          <p:nvPr/>
        </p:nvSpPr>
        <p:spPr bwMode="auto">
          <a:xfrm>
            <a:off x="323850" y="2852738"/>
            <a:ext cx="85693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400" b="1">
                <a:solidFill>
                  <a:srgbClr val="000066"/>
                </a:solidFill>
              </a:rPr>
              <a:t>COVID</a:t>
            </a:r>
            <a:r>
              <a:rPr lang="bg-BG" sz="4400" b="1">
                <a:solidFill>
                  <a:srgbClr val="000066"/>
                </a:solidFill>
              </a:rPr>
              <a:t>-</a:t>
            </a:r>
            <a:r>
              <a:rPr lang="en-US" sz="4400" b="1">
                <a:solidFill>
                  <a:srgbClr val="000066"/>
                </a:solidFill>
              </a:rPr>
              <a:t>19</a:t>
            </a:r>
            <a:r>
              <a:rPr lang="bg-BG" sz="4400" b="1">
                <a:solidFill>
                  <a:srgbClr val="000066"/>
                </a:solidFill>
              </a:rPr>
              <a:t> в България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96975"/>
          </a:xfrm>
        </p:spPr>
        <p:txBody>
          <a:bodyPr/>
          <a:lstStyle/>
          <a:p>
            <a:r>
              <a:rPr lang="bg-BG" sz="2800" b="1" smtClean="0">
                <a:solidFill>
                  <a:schemeClr val="tx1"/>
                </a:solidFill>
                <a:latin typeface="Times New Roman" pitchFamily="18" charset="0"/>
              </a:rPr>
              <a:t>Заболяемост от </a:t>
            </a:r>
            <a:r>
              <a:rPr lang="en-US" sz="2800" b="1" smtClean="0">
                <a:solidFill>
                  <a:schemeClr val="tx1"/>
                </a:solidFill>
                <a:latin typeface="Times New Roman" pitchFamily="18" charset="0"/>
              </a:rPr>
              <a:t>COVID-19</a:t>
            </a:r>
            <a:r>
              <a:rPr lang="bg-BG" sz="2800" b="1" smtClean="0">
                <a:solidFill>
                  <a:schemeClr val="tx1"/>
                </a:solidFill>
                <a:latin typeface="Times New Roman" pitchFamily="18" charset="0"/>
              </a:rPr>
              <a:t> на 100 000 население </a:t>
            </a:r>
            <a:br>
              <a:rPr lang="bg-BG" sz="2800" b="1" smtClean="0">
                <a:solidFill>
                  <a:schemeClr val="tx1"/>
                </a:solidFill>
                <a:latin typeface="Times New Roman" pitchFamily="18" charset="0"/>
              </a:rPr>
            </a:br>
            <a:r>
              <a:rPr lang="bg-BG" sz="2800" b="1" smtClean="0">
                <a:solidFill>
                  <a:schemeClr val="tx1"/>
                </a:solidFill>
                <a:latin typeface="Times New Roman" pitchFamily="18" charset="0"/>
              </a:rPr>
              <a:t>на 14-дневна база, </a:t>
            </a:r>
            <a:br>
              <a:rPr lang="bg-BG" sz="2800" b="1" smtClean="0">
                <a:solidFill>
                  <a:schemeClr val="tx1"/>
                </a:solidFill>
                <a:latin typeface="Times New Roman" pitchFamily="18" charset="0"/>
              </a:rPr>
            </a:br>
            <a:r>
              <a:rPr lang="bg-BG" sz="2800" b="1" smtClean="0">
                <a:solidFill>
                  <a:schemeClr val="tx1"/>
                </a:solidFill>
                <a:latin typeface="Times New Roman" pitchFamily="18" charset="0"/>
              </a:rPr>
              <a:t>29 юли-12 октомври 2021 г. </a:t>
            </a:r>
          </a:p>
        </p:txBody>
      </p:sp>
      <p:graphicFrame>
        <p:nvGraphicFramePr>
          <p:cNvPr id="22531" name="Object 3"/>
          <p:cNvGraphicFramePr>
            <a:graphicFrameLocks noChangeAspect="1"/>
          </p:cNvGraphicFramePr>
          <p:nvPr>
            <p:ph type="body" idx="1"/>
          </p:nvPr>
        </p:nvGraphicFramePr>
        <p:xfrm>
          <a:off x="323850" y="1341438"/>
          <a:ext cx="8496300" cy="5183187"/>
        </p:xfrm>
        <a:graphic>
          <a:graphicData uri="http://schemas.openxmlformats.org/presentationml/2006/ole">
            <p:oleObj spid="_x0000_s22531" name="Chart" r:id="rId3" imgW="7071373" imgH="5189203" progId="Excel.Char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0" y="1714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wrap="none" anchor="ctr">
            <a:spAutoFit/>
          </a:bodyPr>
          <a:lstStyle/>
          <a:p>
            <a:endParaRPr lang="bg-BG"/>
          </a:p>
        </p:txBody>
      </p:sp>
      <p:graphicFrame>
        <p:nvGraphicFramePr>
          <p:cNvPr id="24580" name="Object 4"/>
          <p:cNvGraphicFramePr>
            <a:graphicFrameLocks noChangeAspect="1"/>
          </p:cNvGraphicFramePr>
          <p:nvPr/>
        </p:nvGraphicFramePr>
        <p:xfrm>
          <a:off x="0" y="1125538"/>
          <a:ext cx="9144000" cy="5732462"/>
        </p:xfrm>
        <a:graphic>
          <a:graphicData uri="http://schemas.openxmlformats.org/presentationml/2006/ole">
            <p:oleObj spid="_x0000_s24580" name="Slide" r:id="rId3" imgW="4572024" imgH="3428881" progId="PowerPoint.Slide.8">
              <p:embed/>
            </p:oleObj>
          </a:graphicData>
        </a:graphic>
      </p:graphicFrame>
      <p:sp>
        <p:nvSpPr>
          <p:cNvPr id="24582" name="Rectangle 6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r>
              <a:rPr lang="bg-BG" sz="2800" b="1" smtClean="0">
                <a:solidFill>
                  <a:schemeClr val="tx1"/>
                </a:solidFill>
                <a:latin typeface="Times New Roman" pitchFamily="18" charset="0"/>
              </a:rPr>
              <a:t>Заболяемост от </a:t>
            </a:r>
            <a:r>
              <a:rPr lang="en-US" sz="2800" b="1" smtClean="0">
                <a:solidFill>
                  <a:schemeClr val="tx1"/>
                </a:solidFill>
                <a:latin typeface="Times New Roman" pitchFamily="18" charset="0"/>
              </a:rPr>
              <a:t>COVID-19</a:t>
            </a:r>
            <a:r>
              <a:rPr lang="bg-BG" sz="2800" b="1" smtClean="0">
                <a:solidFill>
                  <a:schemeClr val="tx1"/>
                </a:solidFill>
                <a:latin typeface="Times New Roman" pitchFamily="18" charset="0"/>
              </a:rPr>
              <a:t> на 100000 население на 14-дневна база в България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22337"/>
          </a:xfrm>
        </p:spPr>
        <p:txBody>
          <a:bodyPr/>
          <a:lstStyle/>
          <a:p>
            <a:r>
              <a:rPr lang="bg-BG" sz="2800" b="1" smtClean="0">
                <a:solidFill>
                  <a:schemeClr val="tx1"/>
                </a:solidFill>
                <a:latin typeface="Times New Roman" pitchFamily="18" charset="0"/>
              </a:rPr>
              <a:t>Седмичен брой на починалите от COVID-19 в България</a:t>
            </a:r>
            <a:r>
              <a:rPr lang="bg-BG" sz="4000" smtClean="0"/>
              <a:t> </a:t>
            </a:r>
          </a:p>
        </p:txBody>
      </p:sp>
      <p:pic>
        <p:nvPicPr>
          <p:cNvPr id="26628" name="Picture 4"/>
          <p:cNvPicPr>
            <a:picLocks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79388" y="1412875"/>
            <a:ext cx="8713787" cy="5040313"/>
          </a:xfrm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651" name="Object 3"/>
          <p:cNvGraphicFramePr>
            <a:graphicFrameLocks noChangeAspect="1"/>
          </p:cNvGraphicFramePr>
          <p:nvPr>
            <p:ph type="body" idx="4294967295"/>
          </p:nvPr>
        </p:nvGraphicFramePr>
        <p:xfrm>
          <a:off x="0" y="0"/>
          <a:ext cx="9144000" cy="6524625"/>
        </p:xfrm>
        <a:graphic>
          <a:graphicData uri="http://schemas.openxmlformats.org/presentationml/2006/ole">
            <p:oleObj spid="_x0000_s27651" name="Document" r:id="rId3" imgW="5890117" imgH="4229602" progId="Word.Documen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/>
          <a:lstStyle/>
          <a:p>
            <a:r>
              <a:rPr lang="bg-BG" sz="2800" b="1" smtClean="0">
                <a:solidFill>
                  <a:schemeClr val="tx1"/>
                </a:solidFill>
                <a:latin typeface="Times New Roman" pitchFamily="18" charset="0"/>
              </a:rPr>
              <a:t>Брой на починалите по време на първата и втората пандемична вълна и през първите </a:t>
            </a:r>
            <a:br>
              <a:rPr lang="bg-BG" sz="2800" b="1" smtClean="0">
                <a:solidFill>
                  <a:schemeClr val="tx1"/>
                </a:solidFill>
                <a:latin typeface="Times New Roman" pitchFamily="18" charset="0"/>
              </a:rPr>
            </a:br>
            <a:r>
              <a:rPr lang="bg-BG" sz="2800" b="1" smtClean="0">
                <a:solidFill>
                  <a:schemeClr val="tx1"/>
                </a:solidFill>
                <a:latin typeface="Times New Roman" pitchFamily="18" charset="0"/>
              </a:rPr>
              <a:t>9 седмици на третата вълна</a:t>
            </a:r>
            <a:r>
              <a:rPr lang="bg-BG" sz="4000" smtClean="0"/>
              <a:t> </a:t>
            </a:r>
          </a:p>
        </p:txBody>
      </p:sp>
      <p:graphicFrame>
        <p:nvGraphicFramePr>
          <p:cNvPr id="28675" name="Object 3"/>
          <p:cNvGraphicFramePr>
            <a:graphicFrameLocks noChangeAspect="1"/>
          </p:cNvGraphicFramePr>
          <p:nvPr>
            <p:ph type="body" idx="1"/>
          </p:nvPr>
        </p:nvGraphicFramePr>
        <p:xfrm>
          <a:off x="395288" y="1989138"/>
          <a:ext cx="8569325" cy="3521075"/>
        </p:xfrm>
        <a:graphic>
          <a:graphicData uri="http://schemas.openxmlformats.org/presentationml/2006/ole">
            <p:oleObj spid="_x0000_s28675" name="Document" r:id="rId3" imgW="5890117" imgH="1951958" progId="Word.Documen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908050"/>
          </a:xfrm>
        </p:spPr>
        <p:txBody>
          <a:bodyPr/>
          <a:lstStyle/>
          <a:p>
            <a:r>
              <a:rPr lang="ru-RU" sz="2800" b="1" smtClean="0">
                <a:solidFill>
                  <a:srgbClr val="000066"/>
                </a:solidFill>
              </a:rPr>
              <a:t>Умирания в България по седмици, 2020-2021 г. </a:t>
            </a:r>
            <a:r>
              <a:rPr lang="ru-RU" sz="2800" b="1" i="1" smtClean="0">
                <a:solidFill>
                  <a:srgbClr val="000066"/>
                </a:solidFill>
              </a:rPr>
              <a:t>Дата на актуализация: 1</a:t>
            </a:r>
            <a:r>
              <a:rPr lang="en-US" sz="2800" b="1" i="1" smtClean="0">
                <a:solidFill>
                  <a:srgbClr val="000066"/>
                </a:solidFill>
              </a:rPr>
              <a:t>2</a:t>
            </a:r>
            <a:r>
              <a:rPr lang="ru-RU" sz="2800" b="1" i="1" smtClean="0">
                <a:solidFill>
                  <a:srgbClr val="000066"/>
                </a:solidFill>
              </a:rPr>
              <a:t>.</a:t>
            </a:r>
            <a:r>
              <a:rPr lang="en-US" sz="2800" b="1" i="1" smtClean="0">
                <a:solidFill>
                  <a:srgbClr val="000066"/>
                </a:solidFill>
              </a:rPr>
              <a:t>10</a:t>
            </a:r>
            <a:r>
              <a:rPr lang="ru-RU" sz="2800" b="1" i="1" smtClean="0">
                <a:solidFill>
                  <a:srgbClr val="000066"/>
                </a:solidFill>
              </a:rPr>
              <a:t>.2021 г.</a:t>
            </a:r>
            <a:endParaRPr lang="bg-BG" sz="2800" b="1" i="1" smtClean="0">
              <a:solidFill>
                <a:srgbClr val="000066"/>
              </a:solidFill>
            </a:endParaRPr>
          </a:p>
        </p:txBody>
      </p:sp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bg-BG" smtClean="0"/>
          </a:p>
        </p:txBody>
      </p:sp>
      <p:pic>
        <p:nvPicPr>
          <p:cNvPr id="19459" name="Picture 5" descr="D_1_2021_W3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908050"/>
            <a:ext cx="9144000" cy="594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3"/>
          <p:cNvSpPr>
            <a:spLocks noChangeArrowheads="1"/>
          </p:cNvSpPr>
          <p:nvPr/>
        </p:nvSpPr>
        <p:spPr bwMode="auto">
          <a:xfrm>
            <a:off x="4765675" y="6491288"/>
            <a:ext cx="43783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wrap="none">
            <a:spAutoFit/>
          </a:bodyPr>
          <a:lstStyle/>
          <a:p>
            <a:r>
              <a:rPr lang="ru-RU" b="1" i="1">
                <a:solidFill>
                  <a:srgbClr val="000066"/>
                </a:solidFill>
              </a:rPr>
              <a:t>Дата на актуализация: 12.10.2021 г.</a:t>
            </a:r>
            <a:endParaRPr lang="bg-BG" b="1" i="1">
              <a:solidFill>
                <a:srgbClr val="000066"/>
              </a:solidFill>
            </a:endParaRPr>
          </a:p>
        </p:txBody>
      </p:sp>
      <p:pic>
        <p:nvPicPr>
          <p:cNvPr id="20482" name="Picture 5" descr="D_5_2021_W3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38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5">
      <a:dk1>
        <a:srgbClr val="000000"/>
      </a:dk1>
      <a:lt1>
        <a:srgbClr val="FFFFD9"/>
      </a:lt1>
      <a:dk2>
        <a:srgbClr val="000000"/>
      </a:dk2>
      <a:lt2>
        <a:srgbClr val="777777"/>
      </a:lt2>
      <a:accent1>
        <a:srgbClr val="FFFFF7"/>
      </a:accent1>
      <a:accent2>
        <a:srgbClr val="33CCCC"/>
      </a:accent2>
      <a:accent3>
        <a:srgbClr val="FFFFE9"/>
      </a:accent3>
      <a:accent4>
        <a:srgbClr val="000000"/>
      </a:accent4>
      <a:accent5>
        <a:srgbClr val="FFFFFA"/>
      </a:accent5>
      <a:accent6>
        <a:srgbClr val="2DB9B9"/>
      </a:accent6>
      <a:hlink>
        <a:srgbClr val="FF5050"/>
      </a:hlink>
      <a:folHlink>
        <a:srgbClr val="FF99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6969</TotalTime>
  <Words>79</Words>
  <Application>Microsoft Office PowerPoint</Application>
  <PresentationFormat>On-screen Show (4:3)</PresentationFormat>
  <Paragraphs>8</Paragraphs>
  <Slides>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Design Template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Times New Roman</vt:lpstr>
      <vt:lpstr>Default Design</vt:lpstr>
      <vt:lpstr>Microsoft Office Excel Chart</vt:lpstr>
      <vt:lpstr>Microsoft PowerPoint Slide</vt:lpstr>
      <vt:lpstr>Microsoft Word Document</vt:lpstr>
      <vt:lpstr>  </vt:lpstr>
      <vt:lpstr>Заболяемост от COVID-19 на 100 000 население  на 14-дневна база,  29 юли-12 октомври 2021 г. </vt:lpstr>
      <vt:lpstr>Заболяемост от COVID-19 на 100000 население на 14-дневна база в България</vt:lpstr>
      <vt:lpstr>Седмичен брой на починалите от COVID-19 в България </vt:lpstr>
      <vt:lpstr>Slide 5</vt:lpstr>
      <vt:lpstr>Брой на починалите по време на първата и втората пандемична вълна и през първите  9 седмици на третата вълна </vt:lpstr>
      <vt:lpstr>Умирания в България по седмици, 2020-2021 г. Дата на актуализация: 12.10.2021 г.</vt:lpstr>
      <vt:lpstr>Slide 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COVID 19 </dc:title>
  <dc:creator/>
  <cp:lastModifiedBy>Mira Kojouharova</cp:lastModifiedBy>
  <cp:revision>787</cp:revision>
  <dcterms:created xsi:type="dcterms:W3CDTF">2016-02-05T20:17:31Z</dcterms:created>
  <dcterms:modified xsi:type="dcterms:W3CDTF">2021-10-13T09:13:22Z</dcterms:modified>
</cp:coreProperties>
</file>